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66"/>
  </p:notesMasterIdLst>
  <p:handoutMasterIdLst>
    <p:handoutMasterId r:id="rId67"/>
  </p:handoutMasterIdLst>
  <p:sldIdLst>
    <p:sldId id="256" r:id="rId6"/>
    <p:sldId id="365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20" r:id="rId26"/>
    <p:sldId id="323" r:id="rId27"/>
    <p:sldId id="324" r:id="rId28"/>
    <p:sldId id="325" r:id="rId29"/>
    <p:sldId id="327" r:id="rId30"/>
    <p:sldId id="328" r:id="rId31"/>
    <p:sldId id="329" r:id="rId32"/>
    <p:sldId id="330" r:id="rId33"/>
    <p:sldId id="331" r:id="rId34"/>
    <p:sldId id="332" r:id="rId35"/>
    <p:sldId id="359" r:id="rId36"/>
    <p:sldId id="360" r:id="rId37"/>
    <p:sldId id="333" r:id="rId38"/>
    <p:sldId id="336" r:id="rId39"/>
    <p:sldId id="337" r:id="rId40"/>
    <p:sldId id="338" r:id="rId41"/>
    <p:sldId id="339" r:id="rId42"/>
    <p:sldId id="340" r:id="rId43"/>
    <p:sldId id="341" r:id="rId44"/>
    <p:sldId id="342" r:id="rId45"/>
    <p:sldId id="343" r:id="rId46"/>
    <p:sldId id="344" r:id="rId47"/>
    <p:sldId id="345" r:id="rId48"/>
    <p:sldId id="361" r:id="rId49"/>
    <p:sldId id="346" r:id="rId50"/>
    <p:sldId id="347" r:id="rId51"/>
    <p:sldId id="348" r:id="rId52"/>
    <p:sldId id="362" r:id="rId53"/>
    <p:sldId id="350" r:id="rId54"/>
    <p:sldId id="355" r:id="rId55"/>
    <p:sldId id="349" r:id="rId56"/>
    <p:sldId id="357" r:id="rId57"/>
    <p:sldId id="358" r:id="rId58"/>
    <p:sldId id="351" r:id="rId59"/>
    <p:sldId id="352" r:id="rId60"/>
    <p:sldId id="353" r:id="rId61"/>
    <p:sldId id="354" r:id="rId62"/>
    <p:sldId id="363" r:id="rId63"/>
    <p:sldId id="364" r:id="rId64"/>
    <p:sldId id="299" r:id="rId65"/>
  </p:sldIdLst>
  <p:sldSz cx="9144000" cy="6858000" type="screen4x3"/>
  <p:notesSz cx="7023100" cy="9309100"/>
  <p:custDataLst>
    <p:tags r:id="rId6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6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996" autoAdjust="0"/>
  </p:normalViewPr>
  <p:slideViewPr>
    <p:cSldViewPr snapToGrid="0" snapToObjects="1">
      <p:cViewPr>
        <p:scale>
          <a:sx n="80" d="100"/>
          <a:sy n="80" d="100"/>
        </p:scale>
        <p:origin x="1507" y="2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tags" Target="tags/tag1.xml"/><Relationship Id="rId7" Type="http://schemas.openxmlformats.org/officeDocument/2006/relationships/slide" Target="slides/slide2.xml"/><Relationship Id="rId71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commentAuthors" Target="commentAuthor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2018-08-09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2018-08-09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3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3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6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_restaurant_V%C3%A9ry_-_ext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3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5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30352" y="5183507"/>
            <a:ext cx="3650560" cy="1021556"/>
          </a:xfrm>
          <a:prstGeom prst="wedgeRoundRectCallout">
            <a:avLst>
              <a:gd name="adj1" fmla="val 57252"/>
              <a:gd name="adj2" fmla="val 1639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free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(Other sightings are scrapped)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2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20"/>
            <a:ext cx="5767417" cy="71508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Now just walk down to the street and get to a PUB</a:t>
            </a: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enjoy a Pint with my friends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Optimal paths in given FOVs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 cause suboptimal paths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(Note that path is different)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2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955492"/>
            <a:ext cx="3912859" cy="2553891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While you are moving to Restaurant you need  to be cautious about: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Because hitting them can cause damage to you or other people or property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724729" y="3654828"/>
            <a:ext cx="3912859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assume: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Position of Adversary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Its Velocity vector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108726"/>
            <a:ext cx="4415134" cy="2247424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well prepared, you ask locals, you got map, you can see a world, but to make decision you need to process that information: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Is there to help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910910"/>
            <a:ext cx="3561582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4" y="3608456"/>
            <a:ext cx="4232950" cy="2816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1"/>
            <a:ext cx="3721406" cy="1940957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 there are inhabited areas which you like to avoid, like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where you can be beaten or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which will tell your grand mother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08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Breakable – You can tell your grand mother you were on your way to local church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Unbreakable -  Gopniks will beat you anyway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39104"/>
            <a:ext cx="5934842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them (KW evolution omitted)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– unbreakable, must avoid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– breakable, but you have no excuse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3999568"/>
            <a:ext cx="4230676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can impact energy 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is changing with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making with additional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Impact on your eyes and ears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5"/>
            <a:ext cx="6385603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unfavorable weather conditions: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 at EAST (changing with time)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 at WEST (changing with time)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223127"/>
            <a:ext cx="3202388" cy="1634490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Keep rules while walking, keep yourself on right side of the road and look after other attendants …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stick to written and unwritten rules during your commuting to PUB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 are necessary for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succesfull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integration into traffic, society, 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avoidance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Space partition</a:t>
            </a:r>
          </a:p>
          <a:p>
            <a:r>
              <a:rPr lang="en-US" sz="2800" dirty="0"/>
              <a:t>Data fusion</a:t>
            </a:r>
          </a:p>
          <a:p>
            <a:r>
              <a:rPr lang="en-US" sz="2800" dirty="0"/>
              <a:t>Avoidance Run</a:t>
            </a:r>
          </a:p>
          <a:p>
            <a:r>
              <a:rPr lang="en-US" sz="2800" dirty="0"/>
              <a:t>Example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Conflict resolution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Cooperative Mode</a:t>
            </a:r>
          </a:p>
          <a:p>
            <a:r>
              <a:rPr lang="en-US" sz="2800" dirty="0"/>
              <a:t>Noncooperative Mode</a:t>
            </a:r>
          </a:p>
          <a:p>
            <a:r>
              <a:rPr lang="en-US" sz="2800" dirty="0"/>
              <a:t>Overtake Maneuver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Examples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>
            <a:solidFill>
              <a:schemeClr val="accent3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7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sz="1800" dirty="0">
                <a:solidFill>
                  <a:schemeClr val="bg1"/>
                </a:solidFill>
                <a:latin typeface="+mn-lt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ular Callout 30"/>
          <p:cNvSpPr/>
          <p:nvPr/>
        </p:nvSpPr>
        <p:spPr>
          <a:xfrm>
            <a:off x="94451" y="113426"/>
            <a:ext cx="3800479" cy="2778735"/>
          </a:xfrm>
          <a:prstGeom prst="wedgeRectCallout">
            <a:avLst>
              <a:gd name="adj1" fmla="val 56317"/>
              <a:gd name="adj2" fmla="val 47105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5" y="182424"/>
            <a:ext cx="3618789" cy="2640738"/>
          </a:xfrm>
          <a:prstGeom prst="rect">
            <a:avLst/>
          </a:prstGeom>
        </p:spPr>
      </p:pic>
      <p:sp>
        <p:nvSpPr>
          <p:cNvPr id="35" name="Rectangular Callout 34"/>
          <p:cNvSpPr/>
          <p:nvPr/>
        </p:nvSpPr>
        <p:spPr>
          <a:xfrm>
            <a:off x="5207612" y="108534"/>
            <a:ext cx="3785870" cy="2778735"/>
          </a:xfrm>
          <a:prstGeom prst="wedgeRectCallout">
            <a:avLst>
              <a:gd name="adj1" fmla="val -56189"/>
              <a:gd name="adj2" fmla="val 47106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9697" y="170132"/>
            <a:ext cx="3441700" cy="26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30352" y="6267799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3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  <a:endParaRPr lang="en-US" sz="500" dirty="0"/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30352" y="45502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peech Bubble: Rectangle with Corners Rounded 11"/>
          <p:cNvSpPr/>
          <p:nvPr/>
        </p:nvSpPr>
        <p:spPr>
          <a:xfrm>
            <a:off x="530352" y="5219809"/>
            <a:ext cx="8107236" cy="1021556"/>
          </a:xfrm>
          <a:prstGeom prst="wedgeRoundRectCallout">
            <a:avLst>
              <a:gd name="adj1" fmla="val 43294"/>
              <a:gd name="adj2" fmla="val 28104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should check this article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</a:p>
          <a:p>
            <a:pPr algn="just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GOMOLA, Alojz, et al.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Obstacle Avoidance Framework Based on Reach Sets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In: Iberian Robotics conference. Springer, Cham, 2017. p. 768-779.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Key notes:</a:t>
            </a:r>
          </a:p>
          <a:p>
            <a:r>
              <a:rPr lang="en-US" i="1" u="sng" dirty="0"/>
              <a:t>Movement Automaton </a:t>
            </a:r>
            <a:r>
              <a:rPr lang="en-US" dirty="0"/>
              <a:t>– interface between control and avoidance grid,</a:t>
            </a:r>
          </a:p>
          <a:p>
            <a:r>
              <a:rPr lang="en-US" i="1" u="sng" dirty="0"/>
              <a:t>Sensor/Data Fusion </a:t>
            </a:r>
            <a:r>
              <a:rPr lang="en-US" dirty="0"/>
              <a:t>– interface between sensors/information sources and avoidance grid,</a:t>
            </a:r>
          </a:p>
          <a:p>
            <a:r>
              <a:rPr lang="en-US" i="1" u="sng" dirty="0"/>
              <a:t>Reach set </a:t>
            </a:r>
            <a:r>
              <a:rPr lang="en-US" dirty="0"/>
              <a:t>– tells UAV where it can go from initial position with given maneuvering capabilities from Movement Automaton</a:t>
            </a:r>
          </a:p>
          <a:p>
            <a:r>
              <a:rPr lang="en-US" i="1" u="sng" dirty="0"/>
              <a:t>Avoidance grid </a:t>
            </a:r>
            <a:r>
              <a:rPr lang="en-US" dirty="0"/>
              <a:t>– combines known world from Sensor/Data Fusion with Reach set for current vehicle state and applies Rules to find best escape trajectory in Field of Vision,</a:t>
            </a:r>
          </a:p>
          <a:p>
            <a:r>
              <a:rPr lang="en-US" i="1" u="sng" dirty="0"/>
              <a:t>Rule engine </a:t>
            </a:r>
            <a:r>
              <a:rPr lang="en-US" dirty="0"/>
              <a:t>– contains set of Rules,</a:t>
            </a:r>
          </a:p>
          <a:p>
            <a:pPr marL="0" indent="0">
              <a:buNone/>
            </a:pPr>
            <a:r>
              <a:rPr lang="en-US" b="1" i="1" u="sng" dirty="0"/>
              <a:t>Addressed issues: </a:t>
            </a:r>
          </a:p>
          <a:p>
            <a:r>
              <a:rPr lang="en-US" dirty="0"/>
              <a:t>[1] Path planning, [2] Evolving world, [3] Adversarial, [4] Data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001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i="1" u="sng" dirty="0"/>
              <a:t>Conflict resolution</a:t>
            </a:r>
            <a:r>
              <a:rPr lang="en-US" sz="2000" dirty="0"/>
              <a:t> is </a:t>
            </a:r>
            <a:r>
              <a:rPr lang="en-US" sz="2000" i="1" u="sng" dirty="0"/>
              <a:t>Event-based</a:t>
            </a:r>
            <a:r>
              <a:rPr lang="en-US" sz="2000" dirty="0"/>
              <a:t> depending on proclaimed aircraft </a:t>
            </a:r>
            <a:r>
              <a:rPr lang="en-US" sz="2000" i="1" u="sng" dirty="0"/>
              <a:t>position, heading and velocity, and classification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i="1" u="sng" dirty="0"/>
              <a:t>Collision Case </a:t>
            </a:r>
            <a:r>
              <a:rPr lang="en-US" sz="2000" dirty="0"/>
              <a:t>is created for two conflict participants (for both):</a:t>
            </a:r>
          </a:p>
          <a:p>
            <a:r>
              <a:rPr lang="en-US" sz="2000" i="1" u="sng" dirty="0"/>
              <a:t>Position</a:t>
            </a:r>
            <a:r>
              <a:rPr lang="en-US" sz="2000" dirty="0"/>
              <a:t> 				(Latitude, Longitude, Flight level).</a:t>
            </a:r>
          </a:p>
          <a:p>
            <a:r>
              <a:rPr lang="en-US" sz="2000" i="1" u="sng" dirty="0"/>
              <a:t>Velocity</a:t>
            </a:r>
            <a:r>
              <a:rPr lang="en-US" sz="2000" dirty="0"/>
              <a:t> 				(Vectorizer, Planar),</a:t>
            </a:r>
          </a:p>
          <a:p>
            <a:r>
              <a:rPr lang="en-US" sz="2000" i="1" u="sng" dirty="0"/>
              <a:t>Vehicle Category</a:t>
            </a:r>
            <a:r>
              <a:rPr lang="en-US" sz="2000" dirty="0"/>
              <a:t> 		(Size/Maneuverability) </a:t>
            </a:r>
          </a:p>
          <a:p>
            <a:r>
              <a:rPr lang="en-US" sz="2000" i="1" u="sng" dirty="0"/>
              <a:t>Trajectory Prediction</a:t>
            </a:r>
            <a:r>
              <a:rPr lang="en-US" sz="2000" dirty="0"/>
              <a:t> 	(Planned/Predicted)</a:t>
            </a:r>
          </a:p>
          <a:p>
            <a:r>
              <a:rPr lang="en-US" sz="2000" i="1" u="sng" dirty="0"/>
              <a:t>Collision point</a:t>
            </a:r>
            <a:r>
              <a:rPr lang="en-US" sz="2000" i="1" dirty="0"/>
              <a:t> 		</a:t>
            </a:r>
            <a:r>
              <a:rPr lang="en-US" sz="2000" dirty="0"/>
              <a:t>(Based on possible trajectory intersection)</a:t>
            </a:r>
          </a:p>
          <a:p>
            <a:r>
              <a:rPr lang="en-US" sz="2000" i="1" u="sng" dirty="0"/>
              <a:t>Angle of Approach</a:t>
            </a:r>
            <a:r>
              <a:rPr lang="en-US" sz="2000" dirty="0"/>
              <a:t> 	(to adversarial vehicle)</a:t>
            </a:r>
          </a:p>
          <a:p>
            <a:r>
              <a:rPr lang="en-US" sz="2000" i="1" u="sng" dirty="0"/>
              <a:t>Collision type</a:t>
            </a:r>
            <a:r>
              <a:rPr lang="en-US" sz="2000" dirty="0"/>
              <a:t> 			(Based on Angle of approach)</a:t>
            </a:r>
          </a:p>
          <a:p>
            <a:r>
              <a:rPr lang="en-US" sz="2000" i="1" u="sng" dirty="0"/>
              <a:t>Avoidance role</a:t>
            </a:r>
            <a:r>
              <a:rPr lang="en-US" sz="2000" dirty="0"/>
              <a:t> 		(Based on previous data)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nearby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class).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way.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UAV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Benefits:</a:t>
            </a:r>
          </a:p>
          <a:p>
            <a:r>
              <a:rPr lang="en-US" b="1" i="1" u="sng" dirty="0"/>
              <a:t>Modularity</a:t>
            </a:r>
            <a:r>
              <a:rPr lang="en-US" dirty="0"/>
              <a:t> – keep rule specific </a:t>
            </a:r>
            <a:r>
              <a:rPr lang="en-US" i="1" u="sng" dirty="0"/>
              <a:t>code separated in one class</a:t>
            </a:r>
            <a:r>
              <a:rPr lang="en-US" dirty="0"/>
              <a:t> with given </a:t>
            </a:r>
            <a:r>
              <a:rPr lang="en-US" i="1" u="sng" dirty="0"/>
              <a:t>condition and impact application</a:t>
            </a:r>
            <a:r>
              <a:rPr lang="en-US" dirty="0"/>
              <a:t>, maintain separate functionality .</a:t>
            </a:r>
          </a:p>
          <a:p>
            <a:endParaRPr lang="en-US" dirty="0"/>
          </a:p>
          <a:p>
            <a:r>
              <a:rPr lang="en-US" b="1" i="1" u="sng" dirty="0"/>
              <a:t>Scalability</a:t>
            </a:r>
            <a:r>
              <a:rPr lang="en-US" dirty="0"/>
              <a:t> – use </a:t>
            </a:r>
            <a:r>
              <a:rPr lang="en-US" i="1" u="sng" dirty="0"/>
              <a:t>piece wise code</a:t>
            </a:r>
            <a:r>
              <a:rPr lang="en-US" dirty="0"/>
              <a:t> in navigation/avoidance/control frameworks, </a:t>
            </a:r>
            <a:r>
              <a:rPr lang="en-US" i="1" u="sng" dirty="0"/>
              <a:t>activate/deactivate aspects</a:t>
            </a:r>
            <a:r>
              <a:rPr lang="en-US" dirty="0"/>
              <a:t> and specific behaviors.</a:t>
            </a:r>
          </a:p>
          <a:p>
            <a:endParaRPr lang="en-US" dirty="0"/>
          </a:p>
          <a:p>
            <a:r>
              <a:rPr lang="en-US" b="1" i="1" u="sng" dirty="0"/>
              <a:t>Rule chaining</a:t>
            </a:r>
            <a:r>
              <a:rPr lang="en-US" dirty="0"/>
              <a:t> – rule can be </a:t>
            </a:r>
            <a:r>
              <a:rPr lang="en-US" i="1" u="sng" dirty="0"/>
              <a:t>invoked from Joint Point</a:t>
            </a:r>
            <a:r>
              <a:rPr lang="en-US" dirty="0"/>
              <a:t>, or from </a:t>
            </a:r>
            <a:r>
              <a:rPr lang="en-US" i="1" u="sng" dirty="0"/>
              <a:t>other rule body</a:t>
            </a:r>
            <a:r>
              <a:rPr lang="en-US" dirty="0"/>
              <a:t>, for example specific maneuver rule can be invoked from resolution rule, this becomes especially handy when aspects of logical programing are necessary.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Shortcomings</a:t>
            </a:r>
            <a:r>
              <a:rPr lang="en-US" dirty="0"/>
              <a:t>:</a:t>
            </a:r>
          </a:p>
          <a:p>
            <a:r>
              <a:rPr lang="en-US" b="1" i="1" u="sng" dirty="0"/>
              <a:t>Border Case Testing</a:t>
            </a:r>
            <a:r>
              <a:rPr lang="en-US" dirty="0"/>
              <a:t> – needs to be implemented to verify rule functionality as intended, </a:t>
            </a:r>
            <a:r>
              <a:rPr lang="en-US" i="1" u="sng" dirty="0"/>
              <a:t>the test conditions are hard to assume</a:t>
            </a:r>
            <a:r>
              <a:rPr lang="en-US" dirty="0"/>
              <a:t>.</a:t>
            </a:r>
          </a:p>
          <a:p>
            <a:r>
              <a:rPr lang="en-US" b="1" i="1" u="sng" dirty="0"/>
              <a:t>Configuration Bias</a:t>
            </a:r>
            <a:r>
              <a:rPr lang="en-US" b="1" i="1" dirty="0"/>
              <a:t> </a:t>
            </a:r>
            <a:r>
              <a:rPr lang="en-US" dirty="0"/>
              <a:t>– is induced at change of </a:t>
            </a:r>
            <a:r>
              <a:rPr lang="en-US" i="1" u="sng" dirty="0"/>
              <a:t>configuration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43990" y="1591606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892893" y="1593077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/>
          <p:cNvCxnSpPr>
            <a:cxnSpLocks/>
            <a:stCxn id="76" idx="0"/>
            <a:endCxn id="76" idx="3"/>
          </p:cNvCxnSpPr>
          <p:nvPr/>
        </p:nvCxnSpPr>
        <p:spPr>
          <a:xfrm rot="16200000" flipH="1">
            <a:off x="7598793" y="695811"/>
            <a:ext cx="184633" cy="1586334"/>
          </a:xfrm>
          <a:prstGeom prst="bentConnector4">
            <a:avLst>
              <a:gd name="adj1" fmla="val -123813"/>
              <a:gd name="adj2" fmla="val 114411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56512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3649" y="11195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9085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792" y="1235551"/>
            <a:ext cx="3088611" cy="71508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Gentleman 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and fine 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6622406" y="5339090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90 degrees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8 m (Enforced in Navigation Grid)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</a:t>
            </a:r>
            <a:r>
              <a:rPr lang="en-US" dirty="0" err="1"/>
              <a:t>Manuever</a:t>
            </a:r>
            <a:endParaRPr lang="en-US" dirty="0"/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180 degrees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ADS-B message to UTM system</a:t>
            </a:r>
          </a:p>
          <a:p>
            <a:r>
              <a:rPr lang="en-US" dirty="0"/>
              <a:t>UTM creates Collision Case  and Mandates UAS with avoidance roles</a:t>
            </a:r>
          </a:p>
          <a:p>
            <a:r>
              <a:rPr lang="en-US" dirty="0"/>
              <a:t>Safety margin: 15-20 m (Enforced in navigation grids)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must be defined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  <a:endParaRPr lang="en-US" dirty="0"/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 of surrounding area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Find shortest path between waypoints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 of safe routes Optional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/>
              <a:t>Cooperative separation scenario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/>
              <a:t>Non-cooperative separation scenario</a:t>
            </a:r>
            <a:endParaRPr lang="en-US" dirty="0"/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</a:t>
            </a:r>
            <a:r>
              <a:rPr lang="en-US" dirty="0"/>
              <a:t>Non-cooperative separation scenario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flying</a:t>
            </a:r>
            <a:r>
              <a:rPr lang="en-US" dirty="0"/>
              <a:t> in same direction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0 degrees</a:t>
            </a:r>
          </a:p>
          <a:p>
            <a:r>
              <a:rPr lang="en-US" dirty="0"/>
              <a:t>Overtaken UAS is slower than Overtaking UAS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All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5 m (Enforced in Navigation Grid)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Simulation Scenarios: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2x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3x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4x higher</a:t>
            </a:r>
            <a:r>
              <a:rPr lang="en-US" dirty="0"/>
              <a:t> than speed of Overtaken UAS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  <a:endParaRPr lang="en-US" dirty="0"/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30352" y="1837739"/>
            <a:ext cx="4510818" cy="1021556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sense some of your surroundings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(Field of Vision)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64851" y="1049009"/>
            <a:ext cx="4041820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in front of your Home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18975" y="4343583"/>
            <a:ext cx="3318613" cy="1940957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You are obtaining more knowledge as you move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You need to make Decisions when you reach your FOV boundary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3247430"/>
            <a:ext cx="5695674" cy="1328023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 – point of safe return (I can go home), where I do new sensor scan and decide follow up trajectory</a:t>
            </a: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4933395"/>
            <a:ext cx="2775239" cy="1328023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probably apply some sort of COST FUNCTION in your decision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30352" y="1233690"/>
            <a:ext cx="4423292" cy="1021556"/>
          </a:xfrm>
          <a:prstGeom prst="wedgeRoundRectCallout">
            <a:avLst>
              <a:gd name="adj1" fmla="val 57543"/>
              <a:gd name="adj2" fmla="val 8663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patch can get me closer to Restaurant,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(Other sightings NOT so useful)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3475" y="3730649"/>
            <a:ext cx="3274113" cy="2553891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Known World – Pieces of observations which are useful for the mission goal, you can define own set management, based on performance requirements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49690"/>
            <a:ext cx="4582561" cy="715089"/>
          </a:xfrm>
          <a:prstGeom prst="roundRect">
            <a:avLst/>
          </a:prstGeom>
          <a:solidFill>
            <a:srgbClr val="92D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the previous strategy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1213</TotalTime>
  <Words>2471</Words>
  <Application>Microsoft Office PowerPoint</Application>
  <PresentationFormat>On-screen Show (4:3)</PresentationFormat>
  <Paragraphs>638</Paragraphs>
  <Slides>60</Slides>
  <Notes>10</Notes>
  <HiddenSlides>0</HiddenSlides>
  <MMClips>7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72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Finally enjoy a Pint with my friends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Obstacle avoidance framework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Avoidance Grid</vt:lpstr>
      <vt:lpstr>Framework Summary</vt:lpstr>
      <vt:lpstr>Example:  Simple maze</vt:lpstr>
      <vt:lpstr>Example:  Storm</vt:lpstr>
      <vt:lpstr>Rules of the Air Introduction</vt:lpstr>
      <vt:lpstr>Conflict resolution</vt:lpstr>
      <vt:lpstr>How is Collision Case resolved by UTM</vt:lpstr>
      <vt:lpstr>Right of the Way Rules</vt:lpstr>
      <vt:lpstr>Rule Engine Architecture</vt:lpstr>
      <vt:lpstr>Rule Engine in Nutshell</vt:lpstr>
      <vt:lpstr>Rule Engine Setup</vt:lpstr>
      <vt:lpstr>Converging Maneuver</vt:lpstr>
      <vt:lpstr>Converging Maneuver - Trigger</vt:lpstr>
      <vt:lpstr>Converging Maneuver - Resolution</vt:lpstr>
      <vt:lpstr>Converging Maneuver – Leave condition</vt:lpstr>
      <vt:lpstr>Example:  Converging Manuever</vt:lpstr>
      <vt:lpstr>Head On Approach</vt:lpstr>
      <vt:lpstr>Head On Approach - Trigger</vt:lpstr>
      <vt:lpstr>Head On Approach - Resolution</vt:lpstr>
      <vt:lpstr>Example:  Head On Approach</vt:lpstr>
      <vt:lpstr>Cooperative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Overtake Maneuver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116</cp:revision>
  <cp:lastPrinted>2015-07-29T21:30:37Z</cp:lastPrinted>
  <dcterms:created xsi:type="dcterms:W3CDTF">2017-09-21T08:49:16Z</dcterms:created>
  <dcterms:modified xsi:type="dcterms:W3CDTF">2018-08-09T14:56:33Z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